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12"/>
  </p:notesMasterIdLst>
  <p:sldIdLst>
    <p:sldId id="256" r:id="rId2"/>
    <p:sldId id="258" r:id="rId3"/>
    <p:sldId id="259" r:id="rId4"/>
    <p:sldId id="260" r:id="rId5"/>
    <p:sldId id="261" r:id="rId6"/>
    <p:sldId id="262" r:id="rId7"/>
    <p:sldId id="263" r:id="rId8"/>
    <p:sldId id="265" r:id="rId9"/>
    <p:sldId id="264" r:id="rId10"/>
    <p:sldId id="266" r:id="rId1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1FE71D-A718-4805-80FE-9E247AF477BD}" type="datetimeFigureOut">
              <a:rPr lang="pl-PL" smtClean="0"/>
              <a:t>20.06.2022</a:t>
            </a:fld>
            <a:endParaRPr lang="pl-PL" dirty="0"/>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dirty="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dirty="0"/>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90A429-5AB8-42DF-A6A7-AAFA25738833}" type="slidenum">
              <a:rPr lang="pl-PL" smtClean="0"/>
              <a:t>‹#›</a:t>
            </a:fld>
            <a:endParaRPr lang="pl-PL" dirty="0"/>
          </a:p>
        </p:txBody>
      </p:sp>
    </p:spTree>
    <p:extLst>
      <p:ext uri="{BB962C8B-B14F-4D97-AF65-F5344CB8AC3E}">
        <p14:creationId xmlns:p14="http://schemas.microsoft.com/office/powerpoint/2010/main" val="2522429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pl-PL"/>
              <a:t>Kliknij, aby edytować styl</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C6E7B4F-B609-42A3-B673-B47BF9B5F2C7}" type="datetimeFigureOut">
              <a:rPr lang="pl-PL" smtClean="0"/>
              <a:t>20.06.2022</a:t>
            </a:fld>
            <a:endParaRPr lang="pl-PL"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pl-PL"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A3E6C5C9-094B-4BA0-993C-B03831AC4E2C}" type="slidenum">
              <a:rPr lang="pl-PL" smtClean="0"/>
              <a:t>‹#›</a:t>
            </a:fld>
            <a:endParaRPr lang="pl-PL"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1C6E7B4F-B609-42A3-B673-B47BF9B5F2C7}" type="datetimeFigureOut">
              <a:rPr lang="pl-PL" smtClean="0"/>
              <a:t>20.06.2022</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A3E6C5C9-094B-4BA0-993C-B03831AC4E2C}" type="slidenum">
              <a:rPr lang="pl-PL" smtClean="0"/>
              <a:t>‹#›</a:t>
            </a:fld>
            <a:endParaRPr lang="pl-P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pl-PL"/>
              <a:t>Kliknij, aby edytować styl</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1C6E7B4F-B609-42A3-B673-B47BF9B5F2C7}" type="datetimeFigureOut">
              <a:rPr lang="pl-PL" smtClean="0"/>
              <a:t>20.06.2022</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A3E6C5C9-094B-4BA0-993C-B03831AC4E2C}" type="slidenum">
              <a:rPr lang="pl-PL" smtClean="0"/>
              <a:t>‹#›</a:t>
            </a:fld>
            <a:endParaRPr lang="pl-P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1C6E7B4F-B609-42A3-B673-B47BF9B5F2C7}" type="datetimeFigureOut">
              <a:rPr lang="pl-PL" smtClean="0"/>
              <a:t>20.06.2022</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A3E6C5C9-094B-4BA0-993C-B03831AC4E2C}" type="slidenum">
              <a:rPr lang="pl-PL" smtClean="0"/>
              <a:t>‹#›</a:t>
            </a:fld>
            <a:endParaRPr lang="pl-P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pl-PL"/>
              <a:t>Kliknij, aby edytować styl</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1C6E7B4F-B609-42A3-B673-B47BF9B5F2C7}" type="datetimeFigureOut">
              <a:rPr lang="pl-PL" smtClean="0"/>
              <a:t>20.06.2022</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A3E6C5C9-094B-4BA0-993C-B03831AC4E2C}" type="slidenum">
              <a:rPr lang="pl-PL" smtClean="0"/>
              <a:t>‹#›</a:t>
            </a:fld>
            <a:endParaRPr lang="pl-P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5" name="Date Placeholder 4"/>
          <p:cNvSpPr>
            <a:spLocks noGrp="1"/>
          </p:cNvSpPr>
          <p:nvPr>
            <p:ph type="dt" sz="half" idx="10"/>
          </p:nvPr>
        </p:nvSpPr>
        <p:spPr/>
        <p:txBody>
          <a:bodyPr/>
          <a:lstStyle/>
          <a:p>
            <a:fld id="{1C6E7B4F-B609-42A3-B673-B47BF9B5F2C7}" type="datetimeFigureOut">
              <a:rPr lang="pl-PL" smtClean="0"/>
              <a:t>20.06.2022</a:t>
            </a:fld>
            <a:endParaRPr lang="pl-PL" dirty="0"/>
          </a:p>
        </p:txBody>
      </p:sp>
      <p:sp>
        <p:nvSpPr>
          <p:cNvPr id="6" name="Footer Placeholder 5"/>
          <p:cNvSpPr>
            <a:spLocks noGrp="1"/>
          </p:cNvSpPr>
          <p:nvPr>
            <p:ph type="ftr" sz="quarter" idx="11"/>
          </p:nvPr>
        </p:nvSpPr>
        <p:spPr/>
        <p:txBody>
          <a:bodyPr/>
          <a:lstStyle/>
          <a:p>
            <a:endParaRPr lang="pl-PL" dirty="0"/>
          </a:p>
        </p:txBody>
      </p:sp>
      <p:sp>
        <p:nvSpPr>
          <p:cNvPr id="7" name="Slide Number Placeholder 6"/>
          <p:cNvSpPr>
            <a:spLocks noGrp="1"/>
          </p:cNvSpPr>
          <p:nvPr>
            <p:ph type="sldNum" sz="quarter" idx="12"/>
          </p:nvPr>
        </p:nvSpPr>
        <p:spPr/>
        <p:txBody>
          <a:bodyPr/>
          <a:lstStyle/>
          <a:p>
            <a:fld id="{A3E6C5C9-094B-4BA0-993C-B03831AC4E2C}" type="slidenum">
              <a:rPr lang="pl-PL" smtClean="0"/>
              <a:t>‹#›</a:t>
            </a:fld>
            <a:endParaRPr lang="pl-PL" dirty="0"/>
          </a:p>
        </p:txBody>
      </p:sp>
      <p:sp>
        <p:nvSpPr>
          <p:cNvPr id="9" name="Content Placeholder 8"/>
          <p:cNvSpPr>
            <a:spLocks noGrp="1"/>
          </p:cNvSpPr>
          <p:nvPr>
            <p:ph sz="quarter" idx="13"/>
          </p:nvPr>
        </p:nvSpPr>
        <p:spPr>
          <a:xfrm>
            <a:off x="1042416" y="2313432"/>
            <a:ext cx="3419856" cy="349300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1C6E7B4F-B609-42A3-B673-B47BF9B5F2C7}" type="datetimeFigureOut">
              <a:rPr lang="pl-PL" smtClean="0"/>
              <a:t>20.06.2022</a:t>
            </a:fld>
            <a:endParaRPr lang="pl-PL" dirty="0"/>
          </a:p>
        </p:txBody>
      </p:sp>
      <p:sp>
        <p:nvSpPr>
          <p:cNvPr id="8" name="Footer Placeholder 7"/>
          <p:cNvSpPr>
            <a:spLocks noGrp="1"/>
          </p:cNvSpPr>
          <p:nvPr>
            <p:ph type="ftr" sz="quarter" idx="11"/>
          </p:nvPr>
        </p:nvSpPr>
        <p:spPr/>
        <p:txBody>
          <a:bodyPr/>
          <a:lstStyle/>
          <a:p>
            <a:endParaRPr lang="pl-PL" dirty="0"/>
          </a:p>
        </p:txBody>
      </p:sp>
      <p:sp>
        <p:nvSpPr>
          <p:cNvPr id="9" name="Slide Number Placeholder 8"/>
          <p:cNvSpPr>
            <a:spLocks noGrp="1"/>
          </p:cNvSpPr>
          <p:nvPr>
            <p:ph type="sldNum" sz="quarter" idx="12"/>
          </p:nvPr>
        </p:nvSpPr>
        <p:spPr/>
        <p:txBody>
          <a:bodyPr/>
          <a:lstStyle/>
          <a:p>
            <a:fld id="{A3E6C5C9-094B-4BA0-993C-B03831AC4E2C}" type="slidenum">
              <a:rPr lang="pl-PL" smtClean="0"/>
              <a:t>‹#›</a:t>
            </a:fld>
            <a:endParaRPr lang="pl-P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Date Placeholder 2"/>
          <p:cNvSpPr>
            <a:spLocks noGrp="1"/>
          </p:cNvSpPr>
          <p:nvPr>
            <p:ph type="dt" sz="half" idx="10"/>
          </p:nvPr>
        </p:nvSpPr>
        <p:spPr/>
        <p:txBody>
          <a:bodyPr/>
          <a:lstStyle/>
          <a:p>
            <a:fld id="{1C6E7B4F-B609-42A3-B673-B47BF9B5F2C7}" type="datetimeFigureOut">
              <a:rPr lang="pl-PL" smtClean="0"/>
              <a:t>20.06.2022</a:t>
            </a:fld>
            <a:endParaRPr lang="pl-PL" dirty="0"/>
          </a:p>
        </p:txBody>
      </p:sp>
      <p:sp>
        <p:nvSpPr>
          <p:cNvPr id="4" name="Footer Placeholder 3"/>
          <p:cNvSpPr>
            <a:spLocks noGrp="1"/>
          </p:cNvSpPr>
          <p:nvPr>
            <p:ph type="ftr" sz="quarter" idx="11"/>
          </p:nvPr>
        </p:nvSpPr>
        <p:spPr/>
        <p:txBody>
          <a:bodyPr/>
          <a:lstStyle/>
          <a:p>
            <a:endParaRPr lang="pl-PL" dirty="0"/>
          </a:p>
        </p:txBody>
      </p:sp>
      <p:sp>
        <p:nvSpPr>
          <p:cNvPr id="5" name="Slide Number Placeholder 4"/>
          <p:cNvSpPr>
            <a:spLocks noGrp="1"/>
          </p:cNvSpPr>
          <p:nvPr>
            <p:ph type="sldNum" sz="quarter" idx="12"/>
          </p:nvPr>
        </p:nvSpPr>
        <p:spPr/>
        <p:txBody>
          <a:bodyPr/>
          <a:lstStyle/>
          <a:p>
            <a:fld id="{A3E6C5C9-094B-4BA0-993C-B03831AC4E2C}" type="slidenum">
              <a:rPr lang="pl-PL" smtClean="0"/>
              <a:t>‹#›</a:t>
            </a:fld>
            <a:endParaRPr lang="pl-P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6E7B4F-B609-42A3-B673-B47BF9B5F2C7}" type="datetimeFigureOut">
              <a:rPr lang="pl-PL" smtClean="0"/>
              <a:t>20.06.2022</a:t>
            </a:fld>
            <a:endParaRPr lang="pl-PL" dirty="0"/>
          </a:p>
        </p:txBody>
      </p:sp>
      <p:sp>
        <p:nvSpPr>
          <p:cNvPr id="3" name="Footer Placeholder 2"/>
          <p:cNvSpPr>
            <a:spLocks noGrp="1"/>
          </p:cNvSpPr>
          <p:nvPr>
            <p:ph type="ftr" sz="quarter" idx="11"/>
          </p:nvPr>
        </p:nvSpPr>
        <p:spPr/>
        <p:txBody>
          <a:bodyPr/>
          <a:lstStyle/>
          <a:p>
            <a:endParaRPr lang="pl-PL" dirty="0"/>
          </a:p>
        </p:txBody>
      </p:sp>
      <p:sp>
        <p:nvSpPr>
          <p:cNvPr id="4" name="Slide Number Placeholder 3"/>
          <p:cNvSpPr>
            <a:spLocks noGrp="1"/>
          </p:cNvSpPr>
          <p:nvPr>
            <p:ph type="sldNum" sz="quarter" idx="12"/>
          </p:nvPr>
        </p:nvSpPr>
        <p:spPr/>
        <p:txBody>
          <a:bodyPr/>
          <a:lstStyle/>
          <a:p>
            <a:fld id="{A3E6C5C9-094B-4BA0-993C-B03831AC4E2C}" type="slidenum">
              <a:rPr lang="pl-PL" smtClean="0"/>
              <a:t>‹#›</a:t>
            </a:fld>
            <a:endParaRPr lang="pl-P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1C6E7B4F-B609-42A3-B673-B47BF9B5F2C7}" type="datetimeFigureOut">
              <a:rPr lang="pl-PL" smtClean="0"/>
              <a:t>20.06.2022</a:t>
            </a:fld>
            <a:endParaRPr lang="pl-PL" dirty="0"/>
          </a:p>
        </p:txBody>
      </p:sp>
      <p:sp>
        <p:nvSpPr>
          <p:cNvPr id="7" name="Slide Number Placeholder 6"/>
          <p:cNvSpPr>
            <a:spLocks noGrp="1"/>
          </p:cNvSpPr>
          <p:nvPr>
            <p:ph type="sldNum" sz="quarter" idx="12"/>
          </p:nvPr>
        </p:nvSpPr>
        <p:spPr/>
        <p:txBody>
          <a:bodyPr/>
          <a:lstStyle/>
          <a:p>
            <a:fld id="{A3E6C5C9-094B-4BA0-993C-B03831AC4E2C}" type="slidenum">
              <a:rPr lang="pl-PL" smtClean="0"/>
              <a:t>‹#›</a:t>
            </a:fld>
            <a:endParaRPr lang="pl-PL"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pl-PL"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pl-PL"/>
              <a:t>Kliknij, aby edytować styl</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pl-PL"/>
              <a:t>Kliknij, aby edytować styl</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dirty="0"/>
              <a:t>Kliknij ikonę, aby dodać obraz</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1C6E7B4F-B609-42A3-B673-B47BF9B5F2C7}" type="datetimeFigureOut">
              <a:rPr lang="pl-PL" smtClean="0"/>
              <a:t>20.06.2022</a:t>
            </a:fld>
            <a:endParaRPr lang="pl-PL"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pl-PL" dirty="0"/>
          </a:p>
        </p:txBody>
      </p:sp>
      <p:sp>
        <p:nvSpPr>
          <p:cNvPr id="7" name="Slide Number Placeholder 6"/>
          <p:cNvSpPr>
            <a:spLocks noGrp="1"/>
          </p:cNvSpPr>
          <p:nvPr>
            <p:ph type="sldNum" sz="quarter" idx="12"/>
          </p:nvPr>
        </p:nvSpPr>
        <p:spPr/>
        <p:txBody>
          <a:bodyPr/>
          <a:lstStyle/>
          <a:p>
            <a:fld id="{A3E6C5C9-094B-4BA0-993C-B03831AC4E2C}" type="slidenum">
              <a:rPr lang="pl-PL" smtClean="0"/>
              <a:t>‹#›</a:t>
            </a:fld>
            <a:endParaRPr lang="pl-P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pl-PL"/>
              <a:t>Kliknij, aby edytować styl</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C6E7B4F-B609-42A3-B673-B47BF9B5F2C7}" type="datetimeFigureOut">
              <a:rPr lang="pl-PL" smtClean="0"/>
              <a:t>20.06.2022</a:t>
            </a:fld>
            <a:endParaRPr lang="pl-PL"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pl-PL"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A3E6C5C9-094B-4BA0-993C-B03831AC4E2C}" type="slidenum">
              <a:rPr lang="pl-PL" smtClean="0"/>
              <a:t>‹#›</a:t>
            </a:fld>
            <a:endParaRPr lang="pl-PL"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Prostokąt 3"/>
          <p:cNvSpPr/>
          <p:nvPr/>
        </p:nvSpPr>
        <p:spPr>
          <a:xfrm>
            <a:off x="-64656" y="116632"/>
            <a:ext cx="9108504" cy="769441"/>
          </a:xfrm>
          <a:prstGeom prst="rect">
            <a:avLst/>
          </a:prstGeom>
        </p:spPr>
        <p:txBody>
          <a:bodyPr wrap="square">
            <a:spAutoFit/>
          </a:bodyPr>
          <a:lstStyle/>
          <a:p>
            <a:pPr algn="ctr"/>
            <a:r>
              <a:rPr lang="pl-PL" sz="4400" b="1" i="1" dirty="0">
                <a:solidFill>
                  <a:schemeClr val="tx2">
                    <a:lumMod val="75000"/>
                  </a:schemeClr>
                </a:solidFill>
                <a:latin typeface="Elephant" panose="02020904090505020303" pitchFamily="18" charset="0"/>
              </a:rPr>
              <a:t>Leśna </a:t>
            </a:r>
            <a:r>
              <a:rPr lang="pl-PL" sz="4400" b="1" i="1" dirty="0" smtClean="0">
                <a:solidFill>
                  <a:schemeClr val="tx2">
                    <a:lumMod val="75000"/>
                  </a:schemeClr>
                </a:solidFill>
                <a:latin typeface="Elephant" panose="02020904090505020303" pitchFamily="18" charset="0"/>
              </a:rPr>
              <a:t>Kraina Przedszkolaka </a:t>
            </a:r>
            <a:endParaRPr lang="pl-PL" sz="4400" dirty="0">
              <a:latin typeface="Elephant" panose="02020904090505020303" pitchFamily="18" charset="0"/>
            </a:endParaRPr>
          </a:p>
        </p:txBody>
      </p:sp>
      <p:pic>
        <p:nvPicPr>
          <p:cNvPr id="11" name="Obraz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9792" y="5660512"/>
            <a:ext cx="6193536" cy="938784"/>
          </a:xfrm>
          <a:prstGeom prst="rect">
            <a:avLst/>
          </a:prstGeom>
        </p:spPr>
      </p:pic>
      <p:sp>
        <p:nvSpPr>
          <p:cNvPr id="19" name="Podtytuł 2"/>
          <p:cNvSpPr txBox="1">
            <a:spLocks/>
          </p:cNvSpPr>
          <p:nvPr/>
        </p:nvSpPr>
        <p:spPr>
          <a:xfrm>
            <a:off x="191088" y="5401808"/>
            <a:ext cx="8208912" cy="1456192"/>
          </a:xfrm>
          <a:prstGeom prst="rect">
            <a:avLst/>
          </a:prstGeom>
        </p:spPr>
        <p:txBody>
          <a:bodyPr vert="horz" lIns="91440" tIns="45720" rIns="91440" bIns="45720" rtlCol="0">
            <a:normAutofit fontScale="85000" lnSpcReduction="20000"/>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endParaRPr lang="pl-PL" smtClean="0"/>
          </a:p>
          <a:p>
            <a:r>
              <a:rPr lang="pl-PL" smtClean="0"/>
              <a:t>Wydawnictwo:</a:t>
            </a:r>
          </a:p>
          <a:p>
            <a:r>
              <a:rPr lang="pl-PL" smtClean="0"/>
              <a:t> Przedszkole nr 9</a:t>
            </a:r>
          </a:p>
          <a:p>
            <a:r>
              <a:rPr lang="pl-PL" smtClean="0"/>
              <a:t>Autor:</a:t>
            </a:r>
          </a:p>
          <a:p>
            <a:r>
              <a:rPr lang="pl-PL" smtClean="0"/>
              <a:t>Katarzyna Grabowska </a:t>
            </a:r>
          </a:p>
          <a:p>
            <a:r>
              <a:rPr lang="pl-PL" smtClean="0"/>
              <a:t>Katarzyna  Partyka </a:t>
            </a:r>
            <a:endParaRPr lang="pl-PL" dirty="0"/>
          </a:p>
        </p:txBody>
      </p:sp>
      <p:pic>
        <p:nvPicPr>
          <p:cNvPr id="13" name="Obraz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476" y="971868"/>
            <a:ext cx="8702240" cy="4344144"/>
          </a:xfrm>
          <a:prstGeom prst="rect">
            <a:avLst/>
          </a:prstGeom>
        </p:spPr>
      </p:pic>
    </p:spTree>
    <p:extLst>
      <p:ext uri="{BB962C8B-B14F-4D97-AF65-F5344CB8AC3E}">
        <p14:creationId xmlns:p14="http://schemas.microsoft.com/office/powerpoint/2010/main" val="24508875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39552" y="2564904"/>
            <a:ext cx="8064896" cy="4057676"/>
          </a:xfrm>
        </p:spPr>
        <p:txBody>
          <a:bodyPr>
            <a:noAutofit/>
          </a:bodyPr>
          <a:lstStyle/>
          <a:p>
            <a:pPr marL="68580" indent="0" algn="just">
              <a:buNone/>
            </a:pPr>
            <a:r>
              <a:rPr lang="pl-PL" dirty="0">
                <a:latin typeface="Times New Roman" panose="02020603050405020304" pitchFamily="18" charset="0"/>
                <a:cs typeface="Times New Roman" panose="02020603050405020304" pitchFamily="18" charset="0"/>
              </a:rPr>
              <a:t>Bajka ta różni się od innych bajek, ponieważ nie ma w niej zakończenia. Ta historia nigdy się nie kończy…</a:t>
            </a:r>
          </a:p>
          <a:p>
            <a:pPr marL="68580" indent="0" algn="just">
              <a:buNone/>
            </a:pPr>
            <a:r>
              <a:rPr lang="pl-PL" dirty="0">
                <a:latin typeface="Times New Roman" panose="02020603050405020304" pitchFamily="18" charset="0"/>
                <a:cs typeface="Times New Roman" panose="02020603050405020304" pitchFamily="18" charset="0"/>
              </a:rPr>
              <a:t>Jak starszacy z leśnej krainy są żegnani to na ich miejsce kolejne maluchy są witane.</a:t>
            </a:r>
          </a:p>
          <a:p>
            <a:pPr marL="68580" indent="0" algn="just">
              <a:buNone/>
            </a:pPr>
            <a:r>
              <a:rPr lang="pl-PL" dirty="0">
                <a:latin typeface="Times New Roman" panose="02020603050405020304" pitchFamily="18" charset="0"/>
                <a:cs typeface="Times New Roman" panose="02020603050405020304" pitchFamily="18" charset="0"/>
              </a:rPr>
              <a:t> I tak kilka lat mija na wspólnej zabawie.</a:t>
            </a:r>
          </a:p>
          <a:p>
            <a:pPr marL="68580" indent="0" algn="just">
              <a:buNone/>
            </a:pPr>
            <a:r>
              <a:rPr lang="pl-PL" dirty="0">
                <a:latin typeface="Times New Roman" panose="02020603050405020304" pitchFamily="18" charset="0"/>
                <a:cs typeface="Times New Roman" panose="02020603050405020304" pitchFamily="18" charset="0"/>
              </a:rPr>
              <a:t>Dlatego w Leśnej Krainie Przedszkolaka czas kołem się toczy a dzieci no cóż…idą dalej w świat w mury szkolne kroczyć, by dalszą wiedzę i umiejętności nabywać świat na nowo odkrywać. </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15559"/>
            <a:ext cx="3839174" cy="2485528"/>
          </a:xfrm>
          <a:prstGeom prst="rect">
            <a:avLst/>
          </a:prstGeom>
        </p:spPr>
      </p:pic>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395165">
            <a:off x="1179322" y="666574"/>
            <a:ext cx="2111896" cy="15839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781862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83568" y="2852936"/>
            <a:ext cx="7704855" cy="3240360"/>
          </a:xfrm>
        </p:spPr>
        <p:txBody>
          <a:bodyPr>
            <a:normAutofit fontScale="92500" lnSpcReduction="20000"/>
          </a:bodyPr>
          <a:lstStyle/>
          <a:p>
            <a:endParaRPr lang="pl-PL" dirty="0"/>
          </a:p>
          <a:p>
            <a:pPr marL="68580" indent="0" algn="just">
              <a:buNone/>
            </a:pPr>
            <a:r>
              <a:rPr lang="pl-PL" sz="3000" dirty="0" smtClean="0">
                <a:latin typeface="Times New Roman" panose="02020603050405020304" pitchFamily="18" charset="0"/>
                <a:cs typeface="Times New Roman" panose="02020603050405020304" pitchFamily="18" charset="0"/>
              </a:rPr>
              <a:t>Nie </a:t>
            </a:r>
            <a:r>
              <a:rPr lang="pl-PL" sz="3000" dirty="0">
                <a:latin typeface="Times New Roman" panose="02020603050405020304" pitchFamily="18" charset="0"/>
                <a:cs typeface="Times New Roman" panose="02020603050405020304" pitchFamily="18" charset="0"/>
              </a:rPr>
              <a:t>tak daleko a nawet całkiem blisko …</a:t>
            </a:r>
          </a:p>
          <a:p>
            <a:pPr marL="68580" indent="0" algn="just">
              <a:buNone/>
            </a:pPr>
            <a:r>
              <a:rPr lang="pl-PL" sz="3000" dirty="0">
                <a:latin typeface="Times New Roman" panose="02020603050405020304" pitchFamily="18" charset="0"/>
                <a:cs typeface="Times New Roman" panose="02020603050405020304" pitchFamily="18" charset="0"/>
              </a:rPr>
              <a:t>Za kilkoma ulicami, między kolorowymi blokami, znajduje się wesołe przedszkole. </a:t>
            </a:r>
          </a:p>
          <a:p>
            <a:pPr marL="68580" indent="0" algn="just">
              <a:buNone/>
            </a:pPr>
            <a:r>
              <a:rPr lang="pl-PL" sz="3000" dirty="0">
                <a:latin typeface="Times New Roman" panose="02020603050405020304" pitchFamily="18" charset="0"/>
                <a:cs typeface="Times New Roman" panose="02020603050405020304" pitchFamily="18" charset="0"/>
              </a:rPr>
              <a:t>To leśna kraina przedszkolaka, która jest przyjazna dla każdego maluszka, średniaka i starszaka.</a:t>
            </a:r>
          </a:p>
          <a:p>
            <a:pPr marL="68580" indent="0" algn="just">
              <a:buNone/>
            </a:pPr>
            <a:r>
              <a:rPr lang="pl-PL" sz="3000" dirty="0">
                <a:latin typeface="Times New Roman" panose="02020603050405020304" pitchFamily="18" charset="0"/>
                <a:cs typeface="Times New Roman" panose="02020603050405020304" pitchFamily="18" charset="0"/>
              </a:rPr>
              <a:t>Chętnie tutaj codziennie się zjawiają i od rana do południa fajnie czas spędzają.</a:t>
            </a:r>
          </a:p>
        </p:txBody>
      </p:sp>
      <p:pic>
        <p:nvPicPr>
          <p:cNvPr id="7" name="Obraz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9" y="-133074"/>
            <a:ext cx="1635746" cy="2515012"/>
          </a:xfrm>
          <a:prstGeom prst="rect">
            <a:avLst/>
          </a:prstGeom>
        </p:spPr>
      </p:pic>
      <p:pic>
        <p:nvPicPr>
          <p:cNvPr id="8" name="Obraz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5872" y="-133074"/>
            <a:ext cx="1597529" cy="2515012"/>
          </a:xfrm>
          <a:prstGeom prst="rect">
            <a:avLst/>
          </a:prstGeom>
        </p:spPr>
      </p:pic>
      <p:pic>
        <p:nvPicPr>
          <p:cNvPr id="9" name="Obraz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0302" y="-48510"/>
            <a:ext cx="1471526" cy="2430448"/>
          </a:xfrm>
          <a:prstGeom prst="rect">
            <a:avLst/>
          </a:prstGeom>
        </p:spPr>
      </p:pic>
      <p:pic>
        <p:nvPicPr>
          <p:cNvPr id="10" name="Obraz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4318" y="-54190"/>
            <a:ext cx="1595065" cy="2430448"/>
          </a:xfrm>
          <a:prstGeom prst="rect">
            <a:avLst/>
          </a:prstGeom>
        </p:spPr>
      </p:pic>
      <p:pic>
        <p:nvPicPr>
          <p:cNvPr id="11" name="Obraz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7657" y="-133074"/>
            <a:ext cx="1506661" cy="2452178"/>
          </a:xfrm>
          <a:prstGeom prst="rect">
            <a:avLst/>
          </a:prstGeom>
        </p:spPr>
      </p:pic>
      <p:pic>
        <p:nvPicPr>
          <p:cNvPr id="12" name="Obraz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91190" y="-35316"/>
            <a:ext cx="1552810" cy="2452178"/>
          </a:xfrm>
          <a:prstGeom prst="rect">
            <a:avLst/>
          </a:prstGeom>
        </p:spPr>
      </p:pic>
    </p:spTree>
    <p:extLst>
      <p:ext uri="{BB962C8B-B14F-4D97-AF65-F5344CB8AC3E}">
        <p14:creationId xmlns:p14="http://schemas.microsoft.com/office/powerpoint/2010/main" val="3857148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ymbol zastępczy zawartości 12"/>
          <p:cNvSpPr>
            <a:spLocks noGrp="1"/>
          </p:cNvSpPr>
          <p:nvPr>
            <p:ph idx="1"/>
          </p:nvPr>
        </p:nvSpPr>
        <p:spPr>
          <a:xfrm>
            <a:off x="640677" y="3298791"/>
            <a:ext cx="7704856" cy="3508977"/>
          </a:xfrm>
        </p:spPr>
        <p:txBody>
          <a:bodyPr/>
          <a:lstStyle/>
          <a:p>
            <a:pPr marL="68580" indent="0">
              <a:buNone/>
            </a:pPr>
            <a:endParaRPr lang="pl-PL" dirty="0"/>
          </a:p>
          <a:p>
            <a:pPr marL="68580" indent="0" algn="just">
              <a:buNone/>
            </a:pPr>
            <a:r>
              <a:rPr lang="pl-PL" sz="2800" dirty="0">
                <a:latin typeface="Times New Roman" panose="02020603050405020304" pitchFamily="18" charset="0"/>
                <a:cs typeface="Times New Roman" panose="02020603050405020304" pitchFamily="18" charset="0"/>
              </a:rPr>
              <a:t>Jeśli chcecie poznać mieszkańców owych.</a:t>
            </a:r>
          </a:p>
          <a:p>
            <a:pPr marL="68580" indent="0" algn="just">
              <a:buNone/>
            </a:pPr>
            <a:r>
              <a:rPr lang="pl-PL" sz="2800" dirty="0">
                <a:latin typeface="Times New Roman" panose="02020603050405020304" pitchFamily="18" charset="0"/>
                <a:cs typeface="Times New Roman" panose="02020603050405020304" pitchFamily="18" charset="0"/>
              </a:rPr>
              <a:t>Weźcie do ręki książkę tę i problem Macie z głowy. </a:t>
            </a:r>
          </a:p>
          <a:p>
            <a:pPr marL="68580" indent="0" algn="just">
              <a:buNone/>
            </a:pPr>
            <a:r>
              <a:rPr lang="pl-PL" sz="2800" dirty="0">
                <a:latin typeface="Times New Roman" panose="02020603050405020304" pitchFamily="18" charset="0"/>
                <a:cs typeface="Times New Roman" panose="02020603050405020304" pitchFamily="18" charset="0"/>
              </a:rPr>
              <a:t>Chętnie Wam milusińskich naszych przedstawimy i opowiemy pokrótce jak się z nimi bawimy.</a:t>
            </a:r>
          </a:p>
        </p:txBody>
      </p:sp>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7944" y="-62058"/>
            <a:ext cx="4590899" cy="2741378"/>
          </a:xfrm>
          <a:prstGeom prst="rect">
            <a:avLst/>
          </a:prstGeom>
        </p:spPr>
      </p:pic>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49783">
            <a:off x="713635" y="1610091"/>
            <a:ext cx="3128035" cy="11469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411651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ymbol zastępczy zawartości 12"/>
          <p:cNvSpPr>
            <a:spLocks noGrp="1"/>
          </p:cNvSpPr>
          <p:nvPr>
            <p:ph idx="1"/>
          </p:nvPr>
        </p:nvSpPr>
        <p:spPr>
          <a:xfrm>
            <a:off x="611560" y="2569335"/>
            <a:ext cx="8064896" cy="3718266"/>
          </a:xfrm>
        </p:spPr>
        <p:txBody>
          <a:bodyPr>
            <a:noAutofit/>
          </a:bodyPr>
          <a:lstStyle/>
          <a:p>
            <a:pPr marL="68580" indent="0" algn="just">
              <a:buNone/>
            </a:pPr>
            <a:r>
              <a:rPr lang="pl-PL" b="1" dirty="0" smtClean="0">
                <a:latin typeface="Times New Roman" panose="02020603050405020304" pitchFamily="18" charset="0"/>
                <a:cs typeface="Times New Roman" panose="02020603050405020304" pitchFamily="18" charset="0"/>
              </a:rPr>
              <a:t>MISIE</a:t>
            </a:r>
            <a:endParaRPr lang="pl-PL" b="1" dirty="0">
              <a:latin typeface="Times New Roman" panose="02020603050405020304" pitchFamily="18" charset="0"/>
              <a:cs typeface="Times New Roman" panose="02020603050405020304" pitchFamily="18" charset="0"/>
            </a:endParaRPr>
          </a:p>
          <a:p>
            <a:pPr marL="68580" indent="0" algn="just">
              <a:buNone/>
            </a:pPr>
            <a:r>
              <a:rPr lang="pl-PL" dirty="0">
                <a:latin typeface="Times New Roman" panose="02020603050405020304" pitchFamily="18" charset="0"/>
                <a:cs typeface="Times New Roman" panose="02020603050405020304" pitchFamily="18" charset="0"/>
              </a:rPr>
              <a:t>To najmłodsze przedszkolaki w naszej społeczności. Z uśmiechem witają w swojej sali wszystkich gości. Przytulają się, śpiewają i do tańca zapraszają…</a:t>
            </a:r>
          </a:p>
          <a:p>
            <a:pPr marL="68580" indent="0" algn="just">
              <a:buNone/>
            </a:pPr>
            <a:r>
              <a:rPr lang="pl-PL" dirty="0">
                <a:latin typeface="Times New Roman" panose="02020603050405020304" pitchFamily="18" charset="0"/>
                <a:cs typeface="Times New Roman" panose="02020603050405020304" pitchFamily="18" charset="0"/>
              </a:rPr>
              <a:t>Na leżaczkach pięknie zasypiają i do wszystkich dzieci grzecznie się odzywają. Słodkie pyszczki wszyscy mają, każdego nauczyciela zawsze rozśmieszają. </a:t>
            </a:r>
          </a:p>
          <a:p>
            <a:pPr marL="68580" indent="0" algn="just">
              <a:buNone/>
            </a:pPr>
            <a:r>
              <a:rPr lang="pl-PL" dirty="0">
                <a:latin typeface="Times New Roman" panose="02020603050405020304" pitchFamily="18" charset="0"/>
                <a:cs typeface="Times New Roman" panose="02020603050405020304" pitchFamily="18" charset="0"/>
              </a:rPr>
              <a:t>Choć czasami potrzebują pomocy na zabawę w przedszkolu starcza im mocy.</a:t>
            </a:r>
          </a:p>
        </p:txBody>
      </p:sp>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992" y="-23097"/>
            <a:ext cx="3785234" cy="2594736"/>
          </a:xfrm>
          <a:prstGeom prst="rect">
            <a:avLst/>
          </a:prstGeom>
        </p:spPr>
      </p:pic>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27604">
            <a:off x="907391" y="821472"/>
            <a:ext cx="2549354" cy="13901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41165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11560" y="3140968"/>
            <a:ext cx="7920880" cy="4248472"/>
          </a:xfrm>
        </p:spPr>
        <p:txBody>
          <a:bodyPr>
            <a:noAutofit/>
          </a:bodyPr>
          <a:lstStyle/>
          <a:p>
            <a:pPr marL="68580" indent="0" algn="just">
              <a:buNone/>
            </a:pPr>
            <a:r>
              <a:rPr lang="pl-PL" b="1" dirty="0" smtClean="0">
                <a:latin typeface="Times New Roman" panose="02020603050405020304" pitchFamily="18" charset="0"/>
                <a:cs typeface="Times New Roman" panose="02020603050405020304" pitchFamily="18" charset="0"/>
              </a:rPr>
              <a:t>WIEWIÓRKI </a:t>
            </a:r>
            <a:endParaRPr lang="pl-PL" b="1" dirty="0">
              <a:latin typeface="Times New Roman" panose="02020603050405020304" pitchFamily="18" charset="0"/>
              <a:cs typeface="Times New Roman" panose="02020603050405020304" pitchFamily="18" charset="0"/>
            </a:endParaRPr>
          </a:p>
          <a:p>
            <a:pPr marL="68580" indent="0" algn="just">
              <a:buNone/>
            </a:pPr>
            <a:r>
              <a:rPr lang="pl-PL" dirty="0">
                <a:latin typeface="Times New Roman" panose="02020603050405020304" pitchFamily="18" charset="0"/>
                <a:cs typeface="Times New Roman" panose="02020603050405020304" pitchFamily="18" charset="0"/>
              </a:rPr>
              <a:t>Niedawno jeszcze małymi szkrabami były, szybko urosły i bardzo mądre się zrobiły.</a:t>
            </a:r>
          </a:p>
          <a:p>
            <a:pPr marL="68580" indent="0" algn="just">
              <a:buNone/>
            </a:pPr>
            <a:r>
              <a:rPr lang="pl-PL" dirty="0">
                <a:latin typeface="Times New Roman" panose="02020603050405020304" pitchFamily="18" charset="0"/>
                <a:cs typeface="Times New Roman" panose="02020603050405020304" pitchFamily="18" charset="0"/>
              </a:rPr>
              <a:t>Samodzielność i porządek ćwiczą ze swoimi Paniami, cichutko i grzecznie chodzą po korytarzu parami. Zawsze w skupieniu słuchają ciekawostek o świecie, grzeczniejszych dzieci nigdzie nie znajdziecie. Na rytmice dają z siebie </a:t>
            </a:r>
            <a:r>
              <a:rPr lang="pl-PL" dirty="0" err="1">
                <a:latin typeface="Times New Roman" panose="02020603050405020304" pitchFamily="18" charset="0"/>
                <a:cs typeface="Times New Roman" panose="02020603050405020304" pitchFamily="18" charset="0"/>
              </a:rPr>
              <a:t>serducho</a:t>
            </a:r>
            <a:r>
              <a:rPr lang="pl-PL" dirty="0">
                <a:latin typeface="Times New Roman" panose="02020603050405020304" pitchFamily="18" charset="0"/>
                <a:cs typeface="Times New Roman" panose="02020603050405020304" pitchFamily="18" charset="0"/>
              </a:rPr>
              <a:t> całe, przy dźwiękach pianina robią kroczki małe.</a:t>
            </a: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0"/>
            <a:ext cx="3744416" cy="3470377"/>
          </a:xfrm>
          <a:prstGeom prst="rect">
            <a:avLst/>
          </a:prstGeom>
        </p:spPr>
      </p:pic>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955318">
            <a:off x="1004480" y="689865"/>
            <a:ext cx="2092563" cy="22172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022805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2636912"/>
            <a:ext cx="7848872" cy="3508977"/>
          </a:xfrm>
        </p:spPr>
        <p:txBody>
          <a:bodyPr>
            <a:noAutofit/>
          </a:bodyPr>
          <a:lstStyle/>
          <a:p>
            <a:pPr marL="68580" indent="0" algn="just">
              <a:buNone/>
            </a:pPr>
            <a:r>
              <a:rPr lang="pl-PL" b="1" dirty="0" smtClean="0">
                <a:latin typeface="Times New Roman" panose="02020603050405020304" pitchFamily="18" charset="0"/>
                <a:cs typeface="Times New Roman" panose="02020603050405020304" pitchFamily="18" charset="0"/>
              </a:rPr>
              <a:t>JEŻYKI </a:t>
            </a:r>
            <a:endParaRPr lang="pl-PL" b="1" dirty="0">
              <a:latin typeface="Times New Roman" panose="02020603050405020304" pitchFamily="18" charset="0"/>
              <a:cs typeface="Times New Roman" panose="02020603050405020304" pitchFamily="18" charset="0"/>
            </a:endParaRPr>
          </a:p>
          <a:p>
            <a:pPr marL="68580" indent="0" algn="just">
              <a:buNone/>
            </a:pPr>
            <a:r>
              <a:rPr lang="pl-PL" dirty="0">
                <a:latin typeface="Times New Roman" panose="02020603050405020304" pitchFamily="18" charset="0"/>
                <a:cs typeface="Times New Roman" panose="02020603050405020304" pitchFamily="18" charset="0"/>
              </a:rPr>
              <a:t>Jeże to już prawie starszacy. Wszyscy duzi tacy. Energii wulkanem są od samego rana, biegają, harcują już od śniadania. Pomysłów mają tysiące, to nie są już takie małe brzdące. Na podwórko wyjścia uwielbiają, skaczą, biegają i w piłę grają. Sportowo są bardzo utalentowani. Są szybszy od swojej Pani. Apetyt mają zawsze ogromny a każdy z jeżyków jest po prostu cudowny.</a:t>
            </a: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992" y="-26348"/>
            <a:ext cx="3816424" cy="2992332"/>
          </a:xfrm>
          <a:prstGeom prst="rect">
            <a:avLst/>
          </a:prstGeom>
        </p:spPr>
      </p:pic>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49244">
            <a:off x="918851" y="742649"/>
            <a:ext cx="2341164" cy="15217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005995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83568" y="2323652"/>
            <a:ext cx="7632848" cy="4057676"/>
          </a:xfrm>
        </p:spPr>
        <p:txBody>
          <a:bodyPr>
            <a:normAutofit lnSpcReduction="10000"/>
          </a:bodyPr>
          <a:lstStyle/>
          <a:p>
            <a:pPr marL="68580" indent="0" algn="just">
              <a:buNone/>
            </a:pPr>
            <a:r>
              <a:rPr lang="pl-PL" sz="2600" b="1" dirty="0" smtClean="0">
                <a:latin typeface="Times New Roman" panose="02020603050405020304" pitchFamily="18" charset="0"/>
                <a:cs typeface="Times New Roman" panose="02020603050405020304" pitchFamily="18" charset="0"/>
              </a:rPr>
              <a:t>KRASNOLUDKI</a:t>
            </a:r>
            <a:endParaRPr lang="pl-PL" sz="2600" b="1" dirty="0">
              <a:latin typeface="Times New Roman" panose="02020603050405020304" pitchFamily="18" charset="0"/>
              <a:cs typeface="Times New Roman" panose="02020603050405020304" pitchFamily="18" charset="0"/>
            </a:endParaRPr>
          </a:p>
          <a:p>
            <a:pPr marL="68580" indent="0" algn="just">
              <a:buNone/>
            </a:pPr>
            <a:r>
              <a:rPr lang="pl-PL" sz="2600" dirty="0">
                <a:latin typeface="Times New Roman" panose="02020603050405020304" pitchFamily="18" charset="0"/>
                <a:cs typeface="Times New Roman" panose="02020603050405020304" pitchFamily="18" charset="0"/>
              </a:rPr>
              <a:t>Krasnale to grupa niesamowita, po angielsku świat rano wita. Bawić się z nimi to frajda niesłychana, a do śniadania dosypią trochę angielskiego zamiłowania. Grupa ta, to ,,miszmasz” niesłychany, każdy krasnal w innym wieku, ale jakże kochany. Starszaki swoją rolę wspaniale odgrywają, opiekują się młodszymi kolegami i świetnie się z nimi bawią. Wspólnie na dywanie klocki układają a jak trzeba to na zajęciach kolegę zbadają.</a:t>
            </a:r>
          </a:p>
          <a:p>
            <a:pPr marL="68580" indent="0">
              <a:buNone/>
            </a:pPr>
            <a:endParaRPr lang="pl-PL" sz="3200" b="1"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992" y="-99392"/>
            <a:ext cx="3816424" cy="2825974"/>
          </a:xfrm>
          <a:prstGeom prst="rect">
            <a:avLst/>
          </a:prstGeom>
        </p:spPr>
      </p:pic>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385142">
            <a:off x="1065474" y="490213"/>
            <a:ext cx="1523256" cy="1646763"/>
          </a:xfrm>
          <a:prstGeom prst="rect">
            <a:avLst/>
          </a:prstGeom>
        </p:spPr>
      </p:pic>
    </p:spTree>
    <p:extLst>
      <p:ext uri="{BB962C8B-B14F-4D97-AF65-F5344CB8AC3E}">
        <p14:creationId xmlns:p14="http://schemas.microsoft.com/office/powerpoint/2010/main" val="15817200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83568" y="2323652"/>
            <a:ext cx="7560840" cy="3913660"/>
          </a:xfrm>
        </p:spPr>
        <p:txBody>
          <a:bodyPr>
            <a:normAutofit/>
          </a:bodyPr>
          <a:lstStyle/>
          <a:p>
            <a:pPr marL="68580" indent="0" algn="just">
              <a:buNone/>
            </a:pPr>
            <a:r>
              <a:rPr lang="pl-PL" b="1" dirty="0" smtClean="0">
                <a:latin typeface="Times New Roman" panose="02020603050405020304" pitchFamily="18" charset="0"/>
                <a:cs typeface="Times New Roman" panose="02020603050405020304" pitchFamily="18" charset="0"/>
              </a:rPr>
              <a:t>SÓWKI </a:t>
            </a:r>
            <a:endParaRPr lang="pl-PL" b="1" dirty="0">
              <a:latin typeface="Times New Roman" panose="02020603050405020304" pitchFamily="18" charset="0"/>
              <a:cs typeface="Times New Roman" panose="02020603050405020304" pitchFamily="18" charset="0"/>
            </a:endParaRPr>
          </a:p>
          <a:p>
            <a:pPr marL="68580" indent="0" algn="just">
              <a:buNone/>
            </a:pPr>
            <a:r>
              <a:rPr lang="pl-PL" dirty="0">
                <a:latin typeface="Times New Roman" panose="02020603050405020304" pitchFamily="18" charset="0"/>
                <a:cs typeface="Times New Roman" panose="02020603050405020304" pitchFamily="18" charset="0"/>
              </a:rPr>
              <a:t>Sówki jak sama nazwa wskazuje, bystre są bardzo i to je charakteryzuje. Z radością swe Panie od rana witają </a:t>
            </a:r>
            <a:r>
              <a:rPr lang="pl-PL" dirty="0" err="1">
                <a:latin typeface="Times New Roman" panose="02020603050405020304" pitchFamily="18" charset="0"/>
                <a:cs typeface="Times New Roman" panose="02020603050405020304" pitchFamily="18" charset="0"/>
              </a:rPr>
              <a:t>przytulasów</a:t>
            </a:r>
            <a:r>
              <a:rPr lang="pl-PL" dirty="0">
                <a:latin typeface="Times New Roman" panose="02020603050405020304" pitchFamily="18" charset="0"/>
                <a:cs typeface="Times New Roman" panose="02020603050405020304" pitchFamily="18" charset="0"/>
              </a:rPr>
              <a:t> i uścisków im od groma dają. Uwielbiają rozmawiać nie tylko na zajęciach, przy stolikach opowiadają sobie o wszystkich osiągnięciach. Kochają rysować i farbkami malować, sensorycznie brudzić się i figlować. Rytmy muzyki działają na sówki niesamowicie, </a:t>
            </a:r>
            <a:r>
              <a:rPr lang="pl-PL" dirty="0" err="1">
                <a:latin typeface="Times New Roman" panose="02020603050405020304" pitchFamily="18" charset="0"/>
                <a:cs typeface="Times New Roman" panose="02020603050405020304" pitchFamily="18" charset="0"/>
              </a:rPr>
              <a:t>zumbowe</a:t>
            </a:r>
            <a:r>
              <a:rPr lang="pl-PL" dirty="0">
                <a:latin typeface="Times New Roman" panose="02020603050405020304" pitchFamily="18" charset="0"/>
                <a:cs typeface="Times New Roman" panose="02020603050405020304" pitchFamily="18" charset="0"/>
              </a:rPr>
              <a:t> choreografie ćwiczą przy bicie. Uśmieszki nie znikają z ich buziek wcale, dążą do celu i są wytrwałe. </a:t>
            </a:r>
          </a:p>
          <a:p>
            <a:pPr marL="68580" indent="0">
              <a:buNone/>
            </a:pPr>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4784" y="-24008"/>
            <a:ext cx="3749624" cy="2747019"/>
          </a:xfrm>
          <a:prstGeom prst="rect">
            <a:avLst/>
          </a:prstGeom>
        </p:spPr>
      </p:pic>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163967">
            <a:off x="1403648" y="692696"/>
            <a:ext cx="1437415" cy="14374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712837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39552" y="1988840"/>
            <a:ext cx="8136904" cy="3508977"/>
          </a:xfrm>
        </p:spPr>
        <p:txBody>
          <a:bodyPr>
            <a:noAutofit/>
          </a:bodyPr>
          <a:lstStyle/>
          <a:p>
            <a:pPr marL="68580" indent="0" algn="just">
              <a:buNone/>
            </a:pPr>
            <a:r>
              <a:rPr lang="pl-PL" b="1" dirty="0" smtClean="0">
                <a:latin typeface="Times New Roman" panose="02020603050405020304" pitchFamily="18" charset="0"/>
                <a:cs typeface="Times New Roman" panose="02020603050405020304" pitchFamily="18" charset="0"/>
              </a:rPr>
              <a:t>BIEDRONKI </a:t>
            </a:r>
            <a:endParaRPr lang="pl-PL" b="1" dirty="0">
              <a:latin typeface="Times New Roman" panose="02020603050405020304" pitchFamily="18" charset="0"/>
              <a:cs typeface="Times New Roman" panose="02020603050405020304" pitchFamily="18" charset="0"/>
            </a:endParaRPr>
          </a:p>
          <a:p>
            <a:pPr marL="68580" indent="0" algn="just">
              <a:buNone/>
            </a:pPr>
            <a:r>
              <a:rPr lang="pl-PL" dirty="0">
                <a:latin typeface="Times New Roman" panose="02020603050405020304" pitchFamily="18" charset="0"/>
                <a:cs typeface="Times New Roman" panose="02020603050405020304" pitchFamily="18" charset="0"/>
              </a:rPr>
              <a:t>Najstarsze w przedszkolu są biedroneczki w ilości 7 są ich kropeczki. Wiedzę posiadają niesłychaną, wiadomościami nabytymi w przedszkolu dzielą się ze swoją mamą. Jak na biedronki przystało, wiedzą dużo o przyrodzie. Mają pojęcie o przyrodzie, jak dbać o środowisko  i co pływa w wodzie. Do jakiego kosza śmieci wyrzucić  trzeba, to dla nich jest podstawowa wiedza. Ekologia to ich drugie imię, w przedszkolu wodzą prym w tej dziedzinie. W konkursach udział biorą śmiało,  nigdy rywalizacji nie mają mało. Choć są już krok od pójścia do szkoły, to zapamiętamy na zawsze ich uśmiech wesoły.</a:t>
            </a: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992" y="-8931"/>
            <a:ext cx="3888432" cy="2356776"/>
          </a:xfrm>
          <a:prstGeom prst="rect">
            <a:avLst/>
          </a:prstGeom>
        </p:spPr>
      </p:pic>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34347">
            <a:off x="904945" y="395885"/>
            <a:ext cx="1261889" cy="1547144"/>
          </a:xfrm>
          <a:prstGeom prst="rect">
            <a:avLst/>
          </a:prstGeom>
        </p:spPr>
      </p:pic>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34347">
            <a:off x="2417113" y="395885"/>
            <a:ext cx="1261889" cy="1547144"/>
          </a:xfrm>
          <a:prstGeom prst="rect">
            <a:avLst/>
          </a:prstGeom>
        </p:spPr>
      </p:pic>
    </p:spTree>
    <p:extLst>
      <p:ext uri="{BB962C8B-B14F-4D97-AF65-F5344CB8AC3E}">
        <p14:creationId xmlns:p14="http://schemas.microsoft.com/office/powerpoint/2010/main" val="25667554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311</TotalTime>
  <Words>643</Words>
  <Application>Microsoft Office PowerPoint</Application>
  <PresentationFormat>Pokaz na ekranie (4:3)</PresentationFormat>
  <Paragraphs>35</Paragraphs>
  <Slides>10</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10</vt:i4>
      </vt:variant>
    </vt:vector>
  </HeadingPairs>
  <TitlesOfParts>
    <vt:vector size="16" baseType="lpstr">
      <vt:lpstr>Calibri</vt:lpstr>
      <vt:lpstr>Century Gothic</vt:lpstr>
      <vt:lpstr>Elephant</vt:lpstr>
      <vt:lpstr>Times New Roman</vt:lpstr>
      <vt:lpstr>Wingdings 2</vt:lpstr>
      <vt:lpstr>Austin</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Leśna kraina Przedszkolaka</dc:title>
  <dc:creator>Katarzyna</dc:creator>
  <cp:lastModifiedBy>Szkoła</cp:lastModifiedBy>
  <cp:revision>22</cp:revision>
  <dcterms:created xsi:type="dcterms:W3CDTF">2022-06-15T16:49:05Z</dcterms:created>
  <dcterms:modified xsi:type="dcterms:W3CDTF">2022-06-20T12:43:08Z</dcterms:modified>
</cp:coreProperties>
</file>